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11" Type="http://schemas.openxmlformats.org/officeDocument/2006/relationships/slide" Target="slides/slide6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54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e9932c302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e9932c302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e9932c30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e9932c30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e955e65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e955e65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e955e65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e955e65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e955e658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e955e658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e955e65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e955e65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e955e658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e955e658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e955e65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e955e65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e955e658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e955e65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e955e658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e955e658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e955e658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e955e658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e955e658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e955e65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e9932c302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e9932c30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e955e658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e955e658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e955e658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e955e65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e955e658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e955e658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e955e658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e955e658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e955e658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e955e658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e955e658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e955e658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e9932c30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e9932c30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e955e658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e955e658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e955e658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e955e658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e9932c3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e9932c3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e9932c30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e9932c30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e9932c30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e9932c30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e9932c30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e9932c30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e9932c30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e9932c30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e9932c30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e9932c30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e9932c30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ee9932c30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e9932c30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e9932c30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e9932c30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e9932c30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e9932c30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e9932c30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e955e658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e955e658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e9932c30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e9932c30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e955e658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e955e658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e955e658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e955e658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e955e658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e955e658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e6d0482b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e6d0482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de </a:t>
            </a:r>
            <a:r>
              <a:rPr i="1" lang="pt-BR"/>
              <a:t>Machine Learning</a:t>
            </a:r>
            <a:endParaRPr i="1"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Aprendizado supervisionado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 Nesse tipo de aprendizado, o algoritmo é treinado usando um conjunto de dados rotulado, onde as saídas desejadas já são conhecidas.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Aprendizado não supervisionado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Aqui, o algoritmo é treinado com dados não rotulados, buscando identificar padrões ou estruturas intrínsecas nos dados.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Aprendizado por reforço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Nesse paradigma, o modelo (agente) aprende a tomar decisões sequenciais para maximizar uma recompensa ao interagir com um ambiente dinâmico.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de </a:t>
            </a:r>
            <a:r>
              <a:rPr i="1" lang="pt-BR"/>
              <a:t>Machine Learning</a:t>
            </a:r>
            <a:endParaRPr i="1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Nessa aula, iremos ver alguns algoritmos de machine learning, sendo eles: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Regressão Linear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Regressão Logística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Árvore de Decisão (J-48)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Vale ressaltar que, todos eles são de aprendizado supervisionado.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linear</a:t>
            </a:r>
            <a:endParaRPr i="1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 é um algoritmo de aprendizado supervisionado usado para modelar relação de uma variável dependente a uma ou mais variáveis.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objetivo da regressão é encontrar a reta que melhor representa os dados, permitindo entender a relação entre as variáveis e fazer previsões a partir da linha.</a:t>
            </a:r>
            <a:endParaRPr/>
          </a:p>
        </p:txBody>
      </p:sp>
      <p:sp>
        <p:nvSpPr>
          <p:cNvPr id="118" name="Google Shape;118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r</a:t>
            </a:r>
            <a:r>
              <a:rPr lang="pt-BR"/>
              <a:t>egressão linear</a:t>
            </a:r>
            <a:endParaRPr i="1"/>
          </a:p>
        </p:txBody>
      </p:sp>
      <p:sp>
        <p:nvSpPr>
          <p:cNvPr id="125" name="Google Shape;125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527" y="1362462"/>
            <a:ext cx="4206950" cy="30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regressão linear</a:t>
            </a:r>
            <a:endParaRPr i="1"/>
          </a:p>
        </p:txBody>
      </p:sp>
      <p:sp>
        <p:nvSpPr>
          <p:cNvPr id="133" name="Google Shape;133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500" y="1061950"/>
            <a:ext cx="4640999" cy="34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utilizar a regressão linear?</a:t>
            </a:r>
            <a:endParaRPr i="1"/>
          </a:p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algoritmo é muito utilizado para fazer previsões em que a variável desejada há uma relação linear com outras variáveis, por exemplo, prever o preço de uma casa, com base no terreno, metragem e número de quartos.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avaliar minha regressão linear?</a:t>
            </a:r>
            <a:endParaRPr i="1"/>
          </a:p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dois </a:t>
            </a:r>
            <a:r>
              <a:rPr lang="pt-BR"/>
              <a:t>índices</a:t>
            </a:r>
            <a:r>
              <a:rPr lang="pt-BR"/>
              <a:t> mais comuns para a validação de uma regressão linear são: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R2</a:t>
            </a:r>
            <a:endParaRPr i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Mede a proporção da variabilidade nos dados explicada pelo modelo. Ou seja, quantifica quanto a nossa regressão explica o conjunto de dados.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MSE (Mean Squared Error)</a:t>
            </a:r>
            <a:endParaRPr i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Média das diferenças ao quadrado entre as predições e os valores reais. Ou seja, quantifica se nossa regressão está errando muito ou não os valores preditos.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RMSE (Root Mean Squared Error)</a:t>
            </a:r>
            <a:endParaRPr i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Raiz quadrada do </a:t>
            </a:r>
            <a:r>
              <a:rPr i="1" lang="pt-BR"/>
              <a:t>MSE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</a:t>
            </a:r>
            <a:endParaRPr i="1"/>
          </a:p>
        </p:txBody>
      </p:sp>
      <p:sp>
        <p:nvSpPr>
          <p:cNvPr id="157" name="Google Shape;157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regressão logística é uma técnica de análise de dados que utiliza matemática para encontrar a probabilidade de </a:t>
            </a:r>
            <a:r>
              <a:rPr i="1" lang="pt-BR"/>
              <a:t>X</a:t>
            </a:r>
            <a:r>
              <a:rPr lang="pt-BR"/>
              <a:t> evento acontecer com base em uma ou mais variáveis. Geralmente, a previsão é um resultado dicotômico: </a:t>
            </a:r>
            <a:r>
              <a:rPr i="1" lang="pt-BR"/>
              <a:t>0</a:t>
            </a:r>
            <a:r>
              <a:rPr lang="pt-BR"/>
              <a:t> ou </a:t>
            </a:r>
            <a:r>
              <a:rPr i="1" lang="pt-BR"/>
              <a:t>1</a:t>
            </a:r>
            <a:r>
              <a:rPr lang="pt-BR"/>
              <a:t>, sim ou não, verdadeiro ou falso.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</a:t>
            </a:r>
            <a:endParaRPr i="1"/>
          </a:p>
        </p:txBody>
      </p: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fazer a previsão, a regressão logística faz o uso da função </a:t>
            </a:r>
            <a:r>
              <a:rPr i="1" lang="pt-BR"/>
              <a:t>logit</a:t>
            </a:r>
            <a:r>
              <a:rPr lang="pt-BR"/>
              <a:t>, que retorna valores entre </a:t>
            </a:r>
            <a:r>
              <a:rPr i="1" lang="pt-BR"/>
              <a:t>0</a:t>
            </a:r>
            <a:r>
              <a:rPr lang="pt-BR"/>
              <a:t> e </a:t>
            </a:r>
            <a:r>
              <a:rPr i="1" lang="pt-BR"/>
              <a:t>1</a:t>
            </a:r>
            <a:r>
              <a:rPr lang="pt-BR"/>
              <a:t>, por ser um modelo estatístico. Se for abaixo de </a:t>
            </a:r>
            <a:r>
              <a:rPr i="1" lang="pt-BR"/>
              <a:t>0.5</a:t>
            </a:r>
            <a:r>
              <a:rPr lang="pt-BR"/>
              <a:t> é uma classe, se for acima, é outra classe.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675" y="2707288"/>
            <a:ext cx="2650499" cy="9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999" y="2186050"/>
            <a:ext cx="3416176" cy="23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</a:t>
            </a:r>
            <a:endParaRPr i="1"/>
          </a:p>
        </p:txBody>
      </p:sp>
      <p:sp>
        <p:nvSpPr>
          <p:cNvPr id="175" name="Google Shape;175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Diferença entre regressão linear e regressão logística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075" y="1859350"/>
            <a:ext cx="5927774" cy="26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968713" y="3139475"/>
            <a:ext cx="1858800" cy="531000"/>
          </a:xfrm>
          <a:prstGeom prst="rect">
            <a:avLst/>
          </a:prstGeom>
          <a:solidFill>
            <a:srgbClr val="2259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</a:rPr>
              <a:t>Há casos onde o Y é previsto </a:t>
            </a:r>
            <a:r>
              <a:rPr lang="pt-BR" sz="1200">
                <a:solidFill>
                  <a:schemeClr val="lt1"/>
                </a:solidFill>
              </a:rPr>
              <a:t>errado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6233063" y="2982100"/>
            <a:ext cx="1221900" cy="572700"/>
          </a:xfrm>
          <a:prstGeom prst="rect">
            <a:avLst/>
          </a:prstGeom>
          <a:solidFill>
            <a:srgbClr val="2259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</a:rPr>
              <a:t>O Y é previsto certo em todos os casos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regressão </a:t>
            </a:r>
            <a:r>
              <a:rPr lang="pt-BR"/>
              <a:t>logística</a:t>
            </a:r>
            <a:endParaRPr i="1"/>
          </a:p>
        </p:txBody>
      </p:sp>
      <p:sp>
        <p:nvSpPr>
          <p:cNvPr id="186" name="Google Shape;186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63" y="1322525"/>
            <a:ext cx="5591923" cy="34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 logística</a:t>
            </a:r>
            <a:endParaRPr i="1"/>
          </a:p>
        </p:txBody>
      </p:sp>
      <p:sp>
        <p:nvSpPr>
          <p:cNvPr id="194" name="Google Shape;194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utilizar a regressão logística?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Regressão Logística é eficaz em problemas de classificação no geral, mas principalmente em classificação binária, como a separação de duas categorias distintas.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02" name="Google Shape;202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ideia fundamental por trás do KNN é classificar ou prever um novo ponto de dados com base na maioria das classes ou valores dos seus vizinhos mais próximos no espaço de características, a quantidade de vizinhos que o algoritmo vai considerar para tomar a decisão é o programador que decide, por isso </a:t>
            </a:r>
            <a:r>
              <a:rPr i="1" lang="pt-BR"/>
              <a:t>K-Nearest Neighbors</a:t>
            </a: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10" name="Google Shape;210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dar uma olhada em um exemplo com </a:t>
            </a:r>
            <a:r>
              <a:rPr i="1" lang="pt-BR"/>
              <a:t>K = 1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aqui duas classes dispostas num plano cartesiano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975" y="1973797"/>
            <a:ext cx="4053001" cy="264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19" name="Google Shape;219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Adicionamos uma observação e não sabemos qual é a classe dela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51" y="2032275"/>
            <a:ext cx="3666949" cy="26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28" name="Google Shape;228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Calcula-se a distância dele para todas as outras instâncias.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675" y="1736650"/>
            <a:ext cx="4120701" cy="27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37" name="Google Shape;237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o </a:t>
            </a:r>
            <a:r>
              <a:rPr i="1" lang="pt-BR"/>
              <a:t>K = 1</a:t>
            </a:r>
            <a:r>
              <a:rPr lang="pt-BR"/>
              <a:t>, selecionamos a instância que tiver a menor distância e </a:t>
            </a:r>
            <a:r>
              <a:rPr lang="pt-BR"/>
              <a:t>atribuímos</a:t>
            </a:r>
            <a:r>
              <a:rPr lang="pt-BR"/>
              <a:t> a classe dessa instância ao caso que não tinha classe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862" y="2153599"/>
            <a:ext cx="3550275" cy="24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46" name="Google Shape;246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Caso o </a:t>
            </a:r>
            <a:r>
              <a:rPr i="1" lang="pt-BR"/>
              <a:t>K</a:t>
            </a:r>
            <a:r>
              <a:rPr lang="pt-BR"/>
              <a:t> fosse </a:t>
            </a:r>
            <a:r>
              <a:rPr i="1" lang="pt-BR"/>
              <a:t>2</a:t>
            </a:r>
            <a:r>
              <a:rPr lang="pt-BR"/>
              <a:t> ou mais, consideraria os </a:t>
            </a:r>
            <a:r>
              <a:rPr i="1" lang="pt-BR"/>
              <a:t>2</a:t>
            </a:r>
            <a:r>
              <a:rPr lang="pt-BR"/>
              <a:t> ou mais vizinhos com distâncias mais próximas para tomar a decisão (maioria).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Caso haja empate, o algoritmo dá um peso às instâncias mais próximas e decide o ganhador com base nesse pesos (quem está mais próximo tem pesos maiores).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(</a:t>
            </a:r>
            <a:r>
              <a:rPr i="1" lang="pt-BR"/>
              <a:t>K-Nearest Neighbors)</a:t>
            </a:r>
            <a:endParaRPr i="1"/>
          </a:p>
        </p:txBody>
      </p:sp>
      <p:sp>
        <p:nvSpPr>
          <p:cNvPr id="254" name="Google Shape;254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utilizar o KNN?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KNN é útil para problemas de classificação no geral, contudo, principalmente quando a similaridade entre instâncias no espaço de características é indicativa da classe a que pertencem.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(J48)</a:t>
            </a:r>
            <a:endParaRPr i="1"/>
          </a:p>
        </p:txBody>
      </p:sp>
      <p:sp>
        <p:nvSpPr>
          <p:cNvPr id="262" name="Google Shape;262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 do que seria uma árvore de decisão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fluxograma com a estrutura de uma</a:t>
            </a:r>
            <a:r>
              <a:rPr lang="pt-BR"/>
              <a:t> árvore.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Nó interno representa um teste sobre um atributo.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Cada ramo representa um resultado do teste.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 Folhas representam as classes.</a:t>
            </a:r>
            <a:endParaRPr/>
          </a:p>
          <a:p>
            <a:pPr indent="-294300" lvl="0" marL="450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Geração da árvore se dá em duas fases: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Construção da árvore (particionamento de atributos).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Fase da poda (identifica e remove ruídos ou outliers).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falamos em treinamento e teste, basicamente, temos dois jeitos de dividir o nosso </a:t>
            </a:r>
            <a:r>
              <a:rPr i="1" lang="pt-BR"/>
              <a:t>dataset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Método </a:t>
            </a:r>
            <a:r>
              <a:rPr i="1" lang="pt-BR"/>
              <a:t>K-fold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Método </a:t>
            </a:r>
            <a:r>
              <a:rPr i="1" lang="pt-BR"/>
              <a:t>hold-out</a:t>
            </a:r>
            <a:endParaRPr i="1"/>
          </a:p>
        </p:txBody>
      </p:sp>
      <p:sp>
        <p:nvSpPr>
          <p:cNvPr id="51" name="Google Shape;51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270" name="Google Shape;270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 básico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árvore é construída recursivamente no sentido </a:t>
            </a:r>
            <a:r>
              <a:rPr i="1" lang="pt-BR"/>
              <a:t>top-down</a:t>
            </a:r>
            <a:r>
              <a:rPr lang="pt-BR"/>
              <a:t> (divisão para conquista).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Atributos “testes” são selecionados com base em heurísticas ou medidas estatísticas (ex., ganho de informação).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medidas podem ser entropia ou </a:t>
            </a:r>
            <a:r>
              <a:rPr lang="pt-BR"/>
              <a:t>índice</a:t>
            </a:r>
            <a:r>
              <a:rPr lang="pt-BR"/>
              <a:t> de gini.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Condições de parada do particionamento: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Todas as amostras de um nó pertencem à mesma classe.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Não existem mais atributos para particionamento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278" name="Google Shape;278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75" y="1475388"/>
            <a:ext cx="484822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822175" y="4388425"/>
            <a:ext cx="722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Fonte:https://web.tecnico.ulisboa.pt/ana.freitas/bioinformatics.ath.cx/bioinformatics.ath.cx/indexf23d.html?id=199 </a:t>
            </a:r>
            <a:endParaRPr sz="10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287" name="Google Shape;287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50" y="1448375"/>
            <a:ext cx="5291525" cy="27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822175" y="4388425"/>
            <a:ext cx="722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Fonte:https://web.tecnico.ulisboa.pt/ana.freitas/bioinformatics.ath.cx/bioinformatics.ath.cx/indexf23d.html?id=199 </a:t>
            </a:r>
            <a:endParaRPr sz="10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296" name="Google Shape;296;p4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Problema de </a:t>
            </a:r>
            <a:r>
              <a:rPr i="1" lang="pt-BR"/>
              <a:t>overfitting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Árvore de decisão é muito sensível à overfitting, pois como ela é um conjunto de regras, se deixar crescer muito ela criará uma regra para cada instância e isso não é bom para a generalização. Por isso, foi criado o processo de poda.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melhorar o modelo, utilizam-se métodos de poda (</a:t>
            </a:r>
            <a:r>
              <a:rPr i="1" lang="pt-BR"/>
              <a:t>pruning</a:t>
            </a:r>
            <a:r>
              <a:rPr lang="pt-BR"/>
              <a:t>) na árvore, cujo objetivo é melhorar a taxa de acerto do modelo para novas amostras que não foram utilizadas no treinamento.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Existem dois tip</a:t>
            </a:r>
            <a:r>
              <a:rPr lang="pt-BR"/>
              <a:t>os</a:t>
            </a:r>
            <a:r>
              <a:rPr lang="pt-BR"/>
              <a:t> principais de poda: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Pré poda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Pós poda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Vamos ver o pós-poda pois é mais utilizado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04" name="Google Shape;304;p4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Pós-poda:</a:t>
            </a:r>
            <a:r>
              <a:rPr lang="pt-BR"/>
              <a:t> realizada após a construção da árvore.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</a:t>
            </a:r>
            <a:r>
              <a:rPr lang="pt-BR"/>
              <a:t>nvolve a remoção de certos ramos (nós e subárvores) da árvore original para melhorar sua capacidade de generalização.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12" name="Google Shape;312;p4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de poda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Considere </a:t>
            </a:r>
            <a:r>
              <a:rPr i="1" lang="pt-BR"/>
              <a:t>max_depth</a:t>
            </a:r>
            <a:r>
              <a:rPr lang="pt-BR"/>
              <a:t> sendo a altura da árvore e </a:t>
            </a:r>
            <a:r>
              <a:rPr i="1" lang="pt-BR"/>
              <a:t>acc</a:t>
            </a:r>
            <a:r>
              <a:rPr lang="pt-BR"/>
              <a:t> a acurácia do modelo</a:t>
            </a:r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225" y="2178625"/>
            <a:ext cx="5202324" cy="25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21" name="Google Shape;321;p4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Podamos a árvore, assim, ela passa a ter altura </a:t>
            </a:r>
            <a:r>
              <a:rPr i="1" lang="pt-BR"/>
              <a:t>= 5</a:t>
            </a:r>
            <a:r>
              <a:rPr lang="pt-BR"/>
              <a:t> e um leve aumento na acurácia.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0" y="2117350"/>
            <a:ext cx="5395000" cy="26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30" name="Google Shape;330;p4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822175" y="1152475"/>
            <a:ext cx="73377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Podamos a árvore, assim, ela passa a ter altura = </a:t>
            </a:r>
            <a:r>
              <a:rPr i="1" lang="pt-BR"/>
              <a:t>4</a:t>
            </a:r>
            <a:r>
              <a:rPr lang="pt-BR"/>
              <a:t> e um leve aumento na acurácia.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Quando parar de podar?</a:t>
            </a:r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075" y="1959150"/>
            <a:ext cx="5047725" cy="23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39" name="Google Shape;339;p4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1" name="Google Shape;341;p45"/>
          <p:cNvSpPr txBox="1"/>
          <p:nvPr>
            <p:ph idx="1" type="body"/>
          </p:nvPr>
        </p:nvSpPr>
        <p:spPr>
          <a:xfrm>
            <a:off x="822175" y="1152475"/>
            <a:ext cx="73377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Podamos a árvore, assim, ela passa a ter altura = </a:t>
            </a:r>
            <a:r>
              <a:rPr i="1" lang="pt-BR"/>
              <a:t>3</a:t>
            </a:r>
            <a:r>
              <a:rPr lang="pt-BR"/>
              <a:t> e um leve </a:t>
            </a:r>
            <a:r>
              <a:rPr b="1" lang="pt-BR"/>
              <a:t>decréscimo </a:t>
            </a:r>
            <a:r>
              <a:rPr lang="pt-BR"/>
              <a:t>na acurácia, com isso, temos um sinal claro que o processo de poda deve ser parado.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288" y="2292925"/>
            <a:ext cx="4969425" cy="24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48" name="Google Shape;348;p4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822175" y="1152475"/>
            <a:ext cx="73377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Restauramos a árvore anterior ao decréscimo e terminamos nosso processo de poda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137" y="2195175"/>
            <a:ext cx="5047725" cy="23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Método </a:t>
            </a:r>
            <a:r>
              <a:rPr b="1" i="1" lang="pt-BR"/>
              <a:t>holdout</a:t>
            </a:r>
            <a:r>
              <a:rPr lang="pt-BR"/>
              <a:t>: consiste em dividir o conjunto total de dados em dois subconjuntos mutuamente exclusivos, um para </a:t>
            </a:r>
            <a:r>
              <a:rPr lang="pt-BR">
                <a:solidFill>
                  <a:srgbClr val="0000FF"/>
                </a:solidFill>
              </a:rPr>
              <a:t>treinamento</a:t>
            </a:r>
            <a:r>
              <a:rPr lang="pt-BR"/>
              <a:t> e outro para </a:t>
            </a:r>
            <a:r>
              <a:rPr lang="pt-BR">
                <a:solidFill>
                  <a:srgbClr val="FF0000"/>
                </a:solidFill>
              </a:rPr>
              <a:t>teste</a:t>
            </a:r>
            <a:r>
              <a:rPr lang="pt-BR"/>
              <a:t> (validação).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conjunto de dados pode ser </a:t>
            </a:r>
            <a:r>
              <a:rPr b="1" lang="pt-BR"/>
              <a:t>separado</a:t>
            </a:r>
            <a:r>
              <a:rPr lang="pt-BR"/>
              <a:t> em </a:t>
            </a:r>
            <a:r>
              <a:rPr b="1" lang="pt-BR"/>
              <a:t>quantidades iguais</a:t>
            </a:r>
            <a:r>
              <a:rPr lang="pt-BR"/>
              <a:t> ou não. É possível ter 2/3 dos dados para </a:t>
            </a:r>
            <a:r>
              <a:rPr lang="pt-BR">
                <a:solidFill>
                  <a:srgbClr val="0000FF"/>
                </a:solidFill>
              </a:rPr>
              <a:t>treinamento</a:t>
            </a:r>
            <a:r>
              <a:rPr lang="pt-BR"/>
              <a:t> e o 1/3 restante para</a:t>
            </a:r>
            <a:r>
              <a:rPr lang="pt-BR">
                <a:solidFill>
                  <a:srgbClr val="FF0000"/>
                </a:solidFill>
              </a:rPr>
              <a:t> teste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 abordagem é indicada para </a:t>
            </a:r>
            <a:r>
              <a:rPr lang="pt-BR">
                <a:solidFill>
                  <a:srgbClr val="0000FF"/>
                </a:solidFill>
              </a:rPr>
              <a:t>grande quantidad</a:t>
            </a:r>
            <a:r>
              <a:rPr lang="pt-BR"/>
              <a:t>e de dados. Quando o conjunto é pequeno, o erro calculado na predição pode sofrer muita variação</a:t>
            </a:r>
            <a:endParaRPr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de decisão </a:t>
            </a:r>
            <a:endParaRPr i="1"/>
          </a:p>
        </p:txBody>
      </p:sp>
      <p:sp>
        <p:nvSpPr>
          <p:cNvPr id="357" name="Google Shape;357;p4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822175" y="1152475"/>
            <a:ext cx="73377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usar a árvore de decisão?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Árvores de Decisão são eficazes para problemas de classificação, proporcionando interpretabilidade e identificando padrões de decisão complexos.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6" name="Google Shape;366;p48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Método </a:t>
            </a:r>
            <a:r>
              <a:rPr b="1" i="1" lang="pt-BR"/>
              <a:t>k-fold</a:t>
            </a:r>
            <a:r>
              <a:rPr lang="pt-BR"/>
              <a:t>: consiste em dividir o conjunto total de dados em </a:t>
            </a:r>
            <a:r>
              <a:rPr i="1" lang="pt-BR"/>
              <a:t>k</a:t>
            </a:r>
            <a:r>
              <a:rPr lang="pt-BR"/>
              <a:t> subconjuntos mutuamente exclusivos do mesmo tamanho.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subconjunto é utilizado para teste e os </a:t>
            </a:r>
            <a:r>
              <a:rPr i="1" lang="pt-BR"/>
              <a:t>k - 1</a:t>
            </a:r>
            <a:r>
              <a:rPr lang="pt-BR"/>
              <a:t> restantes são utilizados para estimação dos parâmetros e calcula-se a acurácia do modelo.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67" name="Google Shape;67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Medidas de Desempenho</a:t>
            </a:r>
            <a:endParaRPr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Medidas de Desempenho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Já vimos alguma das medidas de desempenho mais utilizadas: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Precision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Acurácia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Recall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Outra medida de desempenho bastante utilizada é  a </a:t>
            </a:r>
            <a:r>
              <a:rPr i="1" lang="pt-BR"/>
              <a:t>F1-Score ou F-measure.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</a:t>
            </a:r>
            <a:r>
              <a:rPr i="1" lang="pt-BR"/>
              <a:t>F1</a:t>
            </a:r>
            <a:r>
              <a:rPr lang="pt-BR"/>
              <a:t> varia entre </a:t>
            </a:r>
            <a:r>
              <a:rPr i="1" lang="pt-BR"/>
              <a:t>0</a:t>
            </a:r>
            <a:r>
              <a:rPr lang="pt-BR"/>
              <a:t> e </a:t>
            </a:r>
            <a:r>
              <a:rPr i="1" lang="pt-BR"/>
              <a:t>1</a:t>
            </a:r>
            <a:r>
              <a:rPr lang="pt-BR"/>
              <a:t>. Sendo calculado por duas vezes a média harmônica entre </a:t>
            </a:r>
            <a:r>
              <a:rPr i="1" lang="pt-BR"/>
              <a:t>Recall e Precision. </a:t>
            </a:r>
            <a:r>
              <a:rPr lang="pt-BR"/>
              <a:t>O </a:t>
            </a:r>
            <a:r>
              <a:rPr i="1" lang="pt-BR"/>
              <a:t>1</a:t>
            </a:r>
            <a:r>
              <a:rPr lang="pt-BR"/>
              <a:t> em </a:t>
            </a:r>
            <a:r>
              <a:rPr i="1" lang="pt-BR"/>
              <a:t>F1-Score</a:t>
            </a:r>
            <a:r>
              <a:rPr lang="pt-BR"/>
              <a:t> representa o desempenho perfeito. </a:t>
            </a:r>
            <a:endParaRPr/>
          </a:p>
        </p:txBody>
      </p:sp>
      <p:sp>
        <p:nvSpPr>
          <p:cNvPr id="81" name="Google Shape;81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de Machine Learning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de </a:t>
            </a:r>
            <a:r>
              <a:rPr i="1" lang="pt-BR"/>
              <a:t>Machine Learning</a:t>
            </a:r>
            <a:endParaRPr i="1"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algoritmos de aprendizado de máquina (</a:t>
            </a:r>
            <a:r>
              <a:rPr i="1" lang="pt-BR"/>
              <a:t>machine learning</a:t>
            </a:r>
            <a:r>
              <a:rPr lang="pt-BR"/>
              <a:t>) desempenham um papel crucial na análise e extração de padrões a partir de dados, possibilitando a automação de tarefas e a tomada de decisões em diversos domínios.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algoritmos de aprendizado de máquina podem ser divididos em três categorias principais, com base no tipo de aprendizado: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Aprendizado supervisionado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Aprendizado não supervisionado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Aprendizado por reforço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